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TC Milo" charset="1" panose="00000000000000000000"/>
      <p:regular r:id="rId26"/>
    </p:embeddedFont>
    <p:embeddedFont>
      <p:font typeface="Agrandir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2.png" Type="http://schemas.openxmlformats.org/officeDocument/2006/relationships/image"/><Relationship Id="rId4" Target="../media/image36.png" Type="http://schemas.openxmlformats.org/officeDocument/2006/relationships/image"/><Relationship Id="rId5" Target="../media/image1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2.png" Type="http://schemas.openxmlformats.org/officeDocument/2006/relationships/image"/><Relationship Id="rId4" Target="../media/image11.png" Type="http://schemas.openxmlformats.org/officeDocument/2006/relationships/image"/><Relationship Id="rId5"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2" Target="../media/image21.jpeg" Type="http://schemas.openxmlformats.org/officeDocument/2006/relationships/image"/><Relationship Id="rId3" Target="../media/image38.png" Type="http://schemas.openxmlformats.org/officeDocument/2006/relationships/image"/><Relationship Id="rId4" Target="../media/image2.png" Type="http://schemas.openxmlformats.org/officeDocument/2006/relationships/image"/><Relationship Id="rId5" Target="../media/image39.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36730" r="-68001" b="-5020"/>
            </a:stretch>
          </a:blipFill>
        </p:spPr>
      </p:sp>
      <p:sp>
        <p:nvSpPr>
          <p:cNvPr name="Freeform 3" id="3"/>
          <p:cNvSpPr/>
          <p:nvPr/>
        </p:nvSpPr>
        <p:spPr>
          <a:xfrm flipH="false" flipV="false" rot="-450449">
            <a:off x="4100564" y="7984250"/>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3"/>
            <a:stretch>
              <a:fillRect l="0" t="0" r="0" b="0"/>
            </a:stretch>
          </a:blipFill>
        </p:spPr>
      </p:sp>
      <p:sp>
        <p:nvSpPr>
          <p:cNvPr name="Freeform 4" id="4"/>
          <p:cNvSpPr/>
          <p:nvPr/>
        </p:nvSpPr>
        <p:spPr>
          <a:xfrm flipH="false" flipV="false" rot="-5841407">
            <a:off x="7527446" y="7122234"/>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751875">
            <a:off x="10043618" y="9112122"/>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76478">
            <a:off x="1156889" y="8300709"/>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6"/>
            <a:stretch>
              <a:fillRect l="0" t="0" r="0" b="0"/>
            </a:stretch>
          </a:blipFill>
        </p:spPr>
      </p:sp>
      <p:grpSp>
        <p:nvGrpSpPr>
          <p:cNvPr name="Group 7" id="7"/>
          <p:cNvGrpSpPr/>
          <p:nvPr/>
        </p:nvGrpSpPr>
        <p:grpSpPr>
          <a:xfrm rot="0">
            <a:off x="6284536" y="6217638"/>
            <a:ext cx="5718928" cy="1200675"/>
            <a:chOff x="0" y="0"/>
            <a:chExt cx="7625237" cy="1600900"/>
          </a:xfrm>
        </p:grpSpPr>
        <p:sp>
          <p:nvSpPr>
            <p:cNvPr name="Freeform 8" id="8"/>
            <p:cNvSpPr/>
            <p:nvPr/>
          </p:nvSpPr>
          <p:spPr>
            <a:xfrm flipH="false" flipV="false" rot="5291627">
              <a:off x="1613151" y="-1518633"/>
              <a:ext cx="1455433" cy="4638166"/>
            </a:xfrm>
            <a:custGeom>
              <a:avLst/>
              <a:gdLst/>
              <a:ahLst/>
              <a:cxnLst/>
              <a:rect r="r" b="b" t="t" l="l"/>
              <a:pathLst>
                <a:path h="4638166" w="1455433">
                  <a:moveTo>
                    <a:pt x="0" y="0"/>
                  </a:moveTo>
                  <a:lnTo>
                    <a:pt x="1455433" y="0"/>
                  </a:lnTo>
                  <a:lnTo>
                    <a:pt x="1455433" y="4638166"/>
                  </a:lnTo>
                  <a:lnTo>
                    <a:pt x="0" y="4638166"/>
                  </a:lnTo>
                  <a:lnTo>
                    <a:pt x="0" y="0"/>
                  </a:lnTo>
                  <a:close/>
                </a:path>
              </a:pathLst>
            </a:custGeom>
            <a:blipFill>
              <a:blip r:embed="rId7"/>
              <a:stretch>
                <a:fillRect l="-4036" t="0" r="-4036" b="0"/>
              </a:stretch>
            </a:blipFill>
          </p:spPr>
        </p:sp>
        <p:sp>
          <p:nvSpPr>
            <p:cNvPr name="Freeform 9" id="9"/>
            <p:cNvSpPr/>
            <p:nvPr/>
          </p:nvSpPr>
          <p:spPr>
            <a:xfrm flipH="false" flipV="false" rot="-5466966">
              <a:off x="5140880" y="-1098572"/>
              <a:ext cx="1338110" cy="3605224"/>
            </a:xfrm>
            <a:custGeom>
              <a:avLst/>
              <a:gdLst/>
              <a:ahLst/>
              <a:cxnLst/>
              <a:rect r="r" b="b" t="t" l="l"/>
              <a:pathLst>
                <a:path h="3605224" w="1338110">
                  <a:moveTo>
                    <a:pt x="0" y="0"/>
                  </a:moveTo>
                  <a:lnTo>
                    <a:pt x="1338109" y="0"/>
                  </a:lnTo>
                  <a:lnTo>
                    <a:pt x="1338109" y="3605224"/>
                  </a:lnTo>
                  <a:lnTo>
                    <a:pt x="0" y="3605224"/>
                  </a:lnTo>
                  <a:lnTo>
                    <a:pt x="0" y="0"/>
                  </a:lnTo>
                  <a:close/>
                </a:path>
              </a:pathLst>
            </a:custGeom>
            <a:blipFill>
              <a:blip r:embed="rId8"/>
              <a:stretch>
                <a:fillRect l="-11799" t="0" r="-11799" b="0"/>
              </a:stretch>
            </a:blipFill>
          </p:spPr>
        </p:sp>
      </p:grpSp>
      <p:sp>
        <p:nvSpPr>
          <p:cNvPr name="Freeform 10" id="10"/>
          <p:cNvSpPr/>
          <p:nvPr/>
        </p:nvSpPr>
        <p:spPr>
          <a:xfrm flipH="false" flipV="false" rot="-5400000">
            <a:off x="-1526086" y="2209505"/>
            <a:ext cx="1034126" cy="5286265"/>
          </a:xfrm>
          <a:custGeom>
            <a:avLst/>
            <a:gdLst/>
            <a:ahLst/>
            <a:cxnLst/>
            <a:rect r="r" b="b" t="t" l="l"/>
            <a:pathLst>
              <a:path h="5286265" w="1034126">
                <a:moveTo>
                  <a:pt x="0" y="0"/>
                </a:moveTo>
                <a:lnTo>
                  <a:pt x="1034126" y="0"/>
                </a:lnTo>
                <a:lnTo>
                  <a:pt x="1034126" y="5286265"/>
                </a:lnTo>
                <a:lnTo>
                  <a:pt x="0" y="5286265"/>
                </a:lnTo>
                <a:lnTo>
                  <a:pt x="0" y="0"/>
                </a:lnTo>
                <a:close/>
              </a:path>
            </a:pathLst>
          </a:custGeom>
          <a:blipFill>
            <a:blip r:embed="rId9"/>
            <a:stretch>
              <a:fillRect l="0" t="0" r="0" b="0"/>
            </a:stretch>
          </a:blipFill>
        </p:spPr>
      </p:sp>
      <p:sp>
        <p:nvSpPr>
          <p:cNvPr name="Freeform 11" id="11"/>
          <p:cNvSpPr/>
          <p:nvPr/>
        </p:nvSpPr>
        <p:spPr>
          <a:xfrm flipH="false" flipV="false" rot="5832559">
            <a:off x="18724672" y="2474201"/>
            <a:ext cx="930563" cy="4756873"/>
          </a:xfrm>
          <a:custGeom>
            <a:avLst/>
            <a:gdLst/>
            <a:ahLst/>
            <a:cxnLst/>
            <a:rect r="r" b="b" t="t" l="l"/>
            <a:pathLst>
              <a:path h="4756873" w="930563">
                <a:moveTo>
                  <a:pt x="0" y="0"/>
                </a:moveTo>
                <a:lnTo>
                  <a:pt x="930563" y="0"/>
                </a:lnTo>
                <a:lnTo>
                  <a:pt x="930563" y="4756873"/>
                </a:lnTo>
                <a:lnTo>
                  <a:pt x="0" y="4756873"/>
                </a:lnTo>
                <a:lnTo>
                  <a:pt x="0" y="0"/>
                </a:lnTo>
                <a:close/>
              </a:path>
            </a:pathLst>
          </a:custGeom>
          <a:blipFill>
            <a:blip r:embed="rId9"/>
            <a:stretch>
              <a:fillRect l="0" t="0" r="0" b="0"/>
            </a:stretch>
          </a:blipFill>
        </p:spPr>
      </p:sp>
      <p:sp>
        <p:nvSpPr>
          <p:cNvPr name="Freeform 12" id="12"/>
          <p:cNvSpPr/>
          <p:nvPr/>
        </p:nvSpPr>
        <p:spPr>
          <a:xfrm flipH="false" flipV="false" rot="-4430828">
            <a:off x="-2800176" y="-4554003"/>
            <a:ext cx="6737985" cy="8229600"/>
          </a:xfrm>
          <a:custGeom>
            <a:avLst/>
            <a:gdLst/>
            <a:ahLst/>
            <a:cxnLst/>
            <a:rect r="r" b="b" t="t" l="l"/>
            <a:pathLst>
              <a:path h="8229600" w="6737985">
                <a:moveTo>
                  <a:pt x="0" y="0"/>
                </a:moveTo>
                <a:lnTo>
                  <a:pt x="6737985" y="0"/>
                </a:lnTo>
                <a:lnTo>
                  <a:pt x="6737985" y="8229600"/>
                </a:lnTo>
                <a:lnTo>
                  <a:pt x="0" y="8229600"/>
                </a:lnTo>
                <a:lnTo>
                  <a:pt x="0" y="0"/>
                </a:lnTo>
                <a:close/>
              </a:path>
            </a:pathLst>
          </a:custGeom>
          <a:blipFill>
            <a:blip r:embed="rId10"/>
            <a:stretch>
              <a:fillRect l="0" t="0" r="0" b="0"/>
            </a:stretch>
          </a:blipFill>
        </p:spPr>
      </p:sp>
      <p:sp>
        <p:nvSpPr>
          <p:cNvPr name="Freeform 13" id="13"/>
          <p:cNvSpPr/>
          <p:nvPr/>
        </p:nvSpPr>
        <p:spPr>
          <a:xfrm flipH="true" flipV="false" rot="3902167">
            <a:off x="13786715" y="-4813126"/>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10"/>
            <a:stretch>
              <a:fillRect l="0" t="0" r="0" b="0"/>
            </a:stretch>
          </a:blipFill>
        </p:spPr>
      </p:sp>
      <p:sp>
        <p:nvSpPr>
          <p:cNvPr name="TextBox 14" id="14"/>
          <p:cNvSpPr txBox="true"/>
          <p:nvPr/>
        </p:nvSpPr>
        <p:spPr>
          <a:xfrm rot="0">
            <a:off x="4058180" y="1466850"/>
            <a:ext cx="10171641" cy="4389047"/>
          </a:xfrm>
          <a:prstGeom prst="rect">
            <a:avLst/>
          </a:prstGeom>
        </p:spPr>
        <p:txBody>
          <a:bodyPr anchor="t" rtlCol="false" tIns="0" lIns="0" bIns="0" rIns="0">
            <a:spAutoFit/>
          </a:bodyPr>
          <a:lstStyle/>
          <a:p>
            <a:pPr algn="ctr">
              <a:lnSpc>
                <a:spcPts val="11069"/>
              </a:lnSpc>
            </a:pPr>
            <a:r>
              <a:rPr lang="en-US" sz="13336">
                <a:solidFill>
                  <a:srgbClr val="FFFFFF"/>
                </a:solidFill>
                <a:latin typeface="TC Milo"/>
                <a:ea typeface="TC Milo"/>
                <a:cs typeface="TC Milo"/>
                <a:sym typeface="TC Milo"/>
              </a:rPr>
              <a:t>KLASIFIKASI TEKS MENGGUNAKAN ALGORITMA LSTM</a:t>
            </a:r>
          </a:p>
        </p:txBody>
      </p:sp>
      <p:sp>
        <p:nvSpPr>
          <p:cNvPr name="TextBox 15" id="15"/>
          <p:cNvSpPr txBox="true"/>
          <p:nvPr/>
        </p:nvSpPr>
        <p:spPr>
          <a:xfrm rot="0">
            <a:off x="6062229" y="6289574"/>
            <a:ext cx="6163542" cy="1593129"/>
          </a:xfrm>
          <a:prstGeom prst="rect">
            <a:avLst/>
          </a:prstGeom>
        </p:spPr>
        <p:txBody>
          <a:bodyPr anchor="t" rtlCol="false" tIns="0" lIns="0" bIns="0" rIns="0">
            <a:spAutoFit/>
          </a:bodyPr>
          <a:lstStyle/>
          <a:p>
            <a:pPr algn="ctr">
              <a:lnSpc>
                <a:spcPts val="5944"/>
              </a:lnSpc>
            </a:pPr>
            <a:r>
              <a:rPr lang="en-US" sz="4246" b="true">
                <a:solidFill>
                  <a:srgbClr val="AA8E6B"/>
                </a:solidFill>
                <a:latin typeface="Agrandir Bold"/>
                <a:ea typeface="Agrandir Bold"/>
                <a:cs typeface="Agrandir Bold"/>
                <a:sym typeface="Agrandir Bold"/>
              </a:rPr>
              <a:t>By: Muhammad Rizky</a:t>
            </a:r>
          </a:p>
          <a:p>
            <a:pPr algn="ctr">
              <a:lnSpc>
                <a:spcPts val="5944"/>
              </a:lnSpc>
            </a:pPr>
            <a:r>
              <a:rPr lang="en-US" sz="4246" b="true">
                <a:solidFill>
                  <a:srgbClr val="AA8E6B"/>
                </a:solidFill>
                <a:latin typeface="Agrandir Bold"/>
                <a:ea typeface="Agrandir Bold"/>
                <a:cs typeface="Agrandir Bold"/>
                <a:sym typeface="Agrandir Bold"/>
              </a:rPr>
              <a:t>(41522010097)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233243" y="4659388"/>
            <a:ext cx="15026057" cy="2235126"/>
          </a:xfrm>
          <a:custGeom>
            <a:avLst/>
            <a:gdLst/>
            <a:ahLst/>
            <a:cxnLst/>
            <a:rect r="r" b="b" t="t" l="l"/>
            <a:pathLst>
              <a:path h="2235126" w="15026057">
                <a:moveTo>
                  <a:pt x="0" y="0"/>
                </a:moveTo>
                <a:lnTo>
                  <a:pt x="15026057" y="0"/>
                </a:lnTo>
                <a:lnTo>
                  <a:pt x="15026057" y="2235126"/>
                </a:lnTo>
                <a:lnTo>
                  <a:pt x="0" y="2235126"/>
                </a:lnTo>
                <a:lnTo>
                  <a:pt x="0" y="0"/>
                </a:lnTo>
                <a:close/>
              </a:path>
            </a:pathLst>
          </a:custGeom>
          <a:blipFill>
            <a:blip r:embed="rId6"/>
            <a:stretch>
              <a:fillRect l="0" t="0" r="0" b="0"/>
            </a:stretch>
          </a:blipFill>
        </p:spPr>
      </p:sp>
      <p:sp>
        <p:nvSpPr>
          <p:cNvPr name="TextBox 9" id="9"/>
          <p:cNvSpPr txBox="true"/>
          <p:nvPr/>
        </p:nvSpPr>
        <p:spPr>
          <a:xfrm rot="0">
            <a:off x="3035360" y="3041436"/>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5. Data Pre-Processing (Encoding)</a:t>
            </a:r>
          </a:p>
        </p:txBody>
      </p:sp>
      <p:sp>
        <p:nvSpPr>
          <p:cNvPr name="TextBox 10" id="10"/>
          <p:cNvSpPr txBox="true"/>
          <p:nvPr/>
        </p:nvSpPr>
        <p:spPr>
          <a:xfrm rot="0">
            <a:off x="1722654" y="157463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3163065" y="2654290"/>
            <a:ext cx="10104010" cy="7211737"/>
          </a:xfrm>
          <a:custGeom>
            <a:avLst/>
            <a:gdLst/>
            <a:ahLst/>
            <a:cxnLst/>
            <a:rect r="r" b="b" t="t" l="l"/>
            <a:pathLst>
              <a:path h="7211737" w="10104010">
                <a:moveTo>
                  <a:pt x="0" y="0"/>
                </a:moveTo>
                <a:lnTo>
                  <a:pt x="10104010" y="0"/>
                </a:lnTo>
                <a:lnTo>
                  <a:pt x="10104010" y="7211737"/>
                </a:lnTo>
                <a:lnTo>
                  <a:pt x="0" y="7211737"/>
                </a:lnTo>
                <a:lnTo>
                  <a:pt x="0" y="0"/>
                </a:lnTo>
                <a:close/>
              </a:path>
            </a:pathLst>
          </a:custGeom>
          <a:blipFill>
            <a:blip r:embed="rId6"/>
            <a:stretch>
              <a:fillRect l="0" t="0" r="0" b="0"/>
            </a:stretch>
          </a:blipFill>
        </p:spPr>
      </p:sp>
      <p:sp>
        <p:nvSpPr>
          <p:cNvPr name="TextBox 9" id="9"/>
          <p:cNvSpPr txBox="true"/>
          <p:nvPr/>
        </p:nvSpPr>
        <p:spPr>
          <a:xfrm rot="0">
            <a:off x="1828121" y="1817995"/>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6. Data Pre-Processing (Melakukan Tokenisasi)</a:t>
            </a:r>
          </a:p>
        </p:txBody>
      </p:sp>
      <p:sp>
        <p:nvSpPr>
          <p:cNvPr name="TextBox 10" id="10"/>
          <p:cNvSpPr txBox="true"/>
          <p:nvPr/>
        </p:nvSpPr>
        <p:spPr>
          <a:xfrm rot="0">
            <a:off x="0" y="489123"/>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3069133" y="5328626"/>
            <a:ext cx="14574292" cy="3643573"/>
          </a:xfrm>
          <a:custGeom>
            <a:avLst/>
            <a:gdLst/>
            <a:ahLst/>
            <a:cxnLst/>
            <a:rect r="r" b="b" t="t" l="l"/>
            <a:pathLst>
              <a:path h="3643573" w="14574292">
                <a:moveTo>
                  <a:pt x="0" y="0"/>
                </a:moveTo>
                <a:lnTo>
                  <a:pt x="14574292" y="0"/>
                </a:lnTo>
                <a:lnTo>
                  <a:pt x="14574292" y="3643573"/>
                </a:lnTo>
                <a:lnTo>
                  <a:pt x="0" y="3643573"/>
                </a:lnTo>
                <a:lnTo>
                  <a:pt x="0" y="0"/>
                </a:lnTo>
                <a:close/>
              </a:path>
            </a:pathLst>
          </a:custGeom>
          <a:blipFill>
            <a:blip r:embed="rId6"/>
            <a:stretch>
              <a:fillRect l="0" t="0" r="0" b="0"/>
            </a:stretch>
          </a:blipFill>
        </p:spPr>
      </p:sp>
      <p:sp>
        <p:nvSpPr>
          <p:cNvPr name="TextBox 9" id="9"/>
          <p:cNvSpPr txBox="true"/>
          <p:nvPr/>
        </p:nvSpPr>
        <p:spPr>
          <a:xfrm rot="0">
            <a:off x="3035360" y="3041436"/>
            <a:ext cx="13085482" cy="1579245"/>
          </a:xfrm>
          <a:prstGeom prst="rect">
            <a:avLst/>
          </a:prstGeom>
        </p:spPr>
        <p:txBody>
          <a:bodyPr anchor="t" rtlCol="false" tIns="0" lIns="0" bIns="0" rIns="0">
            <a:spAutoFit/>
          </a:bodyPr>
          <a:lstStyle/>
          <a:p>
            <a:pPr algn="l" marL="906780" indent="-453390" lvl="1">
              <a:lnSpc>
                <a:spcPts val="5880"/>
              </a:lnSpc>
              <a:spcBef>
                <a:spcPct val="0"/>
              </a:spcBef>
              <a:buAutoNum type="arabicPeriod" startAt="1"/>
            </a:pPr>
            <a:r>
              <a:rPr lang="en-US" b="true" sz="4200">
                <a:solidFill>
                  <a:srgbClr val="AA8E6B"/>
                </a:solidFill>
                <a:latin typeface="Agrandir Bold"/>
                <a:ea typeface="Agrandir Bold"/>
                <a:cs typeface="Agrandir Bold"/>
                <a:sym typeface="Agrandir Bold"/>
              </a:rPr>
              <a:t> Kita Memerlukan beberapa Library termasuk TensorFlow</a:t>
            </a:r>
          </a:p>
        </p:txBody>
      </p:sp>
      <p:sp>
        <p:nvSpPr>
          <p:cNvPr name="TextBox 10" id="10"/>
          <p:cNvSpPr txBox="true"/>
          <p:nvPr/>
        </p:nvSpPr>
        <p:spPr>
          <a:xfrm rot="0">
            <a:off x="1722654" y="157463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393067" y="3990653"/>
            <a:ext cx="14694860" cy="2920603"/>
          </a:xfrm>
          <a:custGeom>
            <a:avLst/>
            <a:gdLst/>
            <a:ahLst/>
            <a:cxnLst/>
            <a:rect r="r" b="b" t="t" l="l"/>
            <a:pathLst>
              <a:path h="2920603" w="14694860">
                <a:moveTo>
                  <a:pt x="0" y="0"/>
                </a:moveTo>
                <a:lnTo>
                  <a:pt x="14694860" y="0"/>
                </a:lnTo>
                <a:lnTo>
                  <a:pt x="14694860" y="2920604"/>
                </a:lnTo>
                <a:lnTo>
                  <a:pt x="0" y="2920604"/>
                </a:lnTo>
                <a:lnTo>
                  <a:pt x="0" y="0"/>
                </a:lnTo>
                <a:close/>
              </a:path>
            </a:pathLst>
          </a:custGeom>
          <a:blipFill>
            <a:blip r:embed="rId6"/>
            <a:stretch>
              <a:fillRect l="0" t="0" r="0" b="0"/>
            </a:stretch>
          </a:blipFill>
        </p:spPr>
      </p:sp>
      <p:sp>
        <p:nvSpPr>
          <p:cNvPr name="TextBox 9" id="9"/>
          <p:cNvSpPr txBox="true"/>
          <p:nvPr/>
        </p:nvSpPr>
        <p:spPr>
          <a:xfrm rot="0">
            <a:off x="1318022" y="1499860"/>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7. Melakukan One-Hot Encodng kategorikal label</a:t>
            </a:r>
          </a:p>
        </p:txBody>
      </p:sp>
      <p:sp>
        <p:nvSpPr>
          <p:cNvPr name="TextBox 10" id="10"/>
          <p:cNvSpPr txBox="true"/>
          <p:nvPr/>
        </p:nvSpPr>
        <p:spPr>
          <a:xfrm rot="0">
            <a:off x="0" y="42866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359495" y="2364730"/>
            <a:ext cx="13569009" cy="7462955"/>
          </a:xfrm>
          <a:custGeom>
            <a:avLst/>
            <a:gdLst/>
            <a:ahLst/>
            <a:cxnLst/>
            <a:rect r="r" b="b" t="t" l="l"/>
            <a:pathLst>
              <a:path h="7462955" w="13569009">
                <a:moveTo>
                  <a:pt x="0" y="0"/>
                </a:moveTo>
                <a:lnTo>
                  <a:pt x="13569010" y="0"/>
                </a:lnTo>
                <a:lnTo>
                  <a:pt x="13569010" y="7462955"/>
                </a:lnTo>
                <a:lnTo>
                  <a:pt x="0" y="7462955"/>
                </a:lnTo>
                <a:lnTo>
                  <a:pt x="0" y="0"/>
                </a:lnTo>
                <a:close/>
              </a:path>
            </a:pathLst>
          </a:custGeom>
          <a:blipFill>
            <a:blip r:embed="rId6"/>
            <a:stretch>
              <a:fillRect l="0" t="0" r="0" b="0"/>
            </a:stretch>
          </a:blipFill>
        </p:spPr>
      </p:sp>
      <p:sp>
        <p:nvSpPr>
          <p:cNvPr name="TextBox 9" id="9"/>
          <p:cNvSpPr txBox="true"/>
          <p:nvPr/>
        </p:nvSpPr>
        <p:spPr>
          <a:xfrm rot="0">
            <a:off x="1318022" y="1499860"/>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8. Membuat Model</a:t>
            </a:r>
          </a:p>
        </p:txBody>
      </p:sp>
      <p:sp>
        <p:nvSpPr>
          <p:cNvPr name="TextBox 10" id="10"/>
          <p:cNvSpPr txBox="true"/>
          <p:nvPr/>
        </p:nvSpPr>
        <p:spPr>
          <a:xfrm rot="0">
            <a:off x="0" y="42866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1028700" y="2812273"/>
            <a:ext cx="16142169" cy="6255090"/>
          </a:xfrm>
          <a:custGeom>
            <a:avLst/>
            <a:gdLst/>
            <a:ahLst/>
            <a:cxnLst/>
            <a:rect r="r" b="b" t="t" l="l"/>
            <a:pathLst>
              <a:path h="6255090" w="16142169">
                <a:moveTo>
                  <a:pt x="0" y="0"/>
                </a:moveTo>
                <a:lnTo>
                  <a:pt x="16142169" y="0"/>
                </a:lnTo>
                <a:lnTo>
                  <a:pt x="16142169" y="6255091"/>
                </a:lnTo>
                <a:lnTo>
                  <a:pt x="0" y="6255091"/>
                </a:lnTo>
                <a:lnTo>
                  <a:pt x="0" y="0"/>
                </a:lnTo>
                <a:close/>
              </a:path>
            </a:pathLst>
          </a:custGeom>
          <a:blipFill>
            <a:blip r:embed="rId6"/>
            <a:stretch>
              <a:fillRect l="0" t="0" r="0" b="0"/>
            </a:stretch>
          </a:blipFill>
        </p:spPr>
      </p:sp>
      <p:sp>
        <p:nvSpPr>
          <p:cNvPr name="TextBox 9" id="9"/>
          <p:cNvSpPr txBox="true"/>
          <p:nvPr/>
        </p:nvSpPr>
        <p:spPr>
          <a:xfrm rot="0">
            <a:off x="1318022" y="1499860"/>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Hasil Implementasi</a:t>
            </a:r>
          </a:p>
        </p:txBody>
      </p:sp>
      <p:sp>
        <p:nvSpPr>
          <p:cNvPr name="TextBox 10" id="10"/>
          <p:cNvSpPr txBox="true"/>
          <p:nvPr/>
        </p:nvSpPr>
        <p:spPr>
          <a:xfrm rot="0">
            <a:off x="0" y="42866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790563" y="2877557"/>
            <a:ext cx="12706874" cy="6033604"/>
          </a:xfrm>
          <a:custGeom>
            <a:avLst/>
            <a:gdLst/>
            <a:ahLst/>
            <a:cxnLst/>
            <a:rect r="r" b="b" t="t" l="l"/>
            <a:pathLst>
              <a:path h="6033604" w="12706874">
                <a:moveTo>
                  <a:pt x="0" y="0"/>
                </a:moveTo>
                <a:lnTo>
                  <a:pt x="12706874" y="0"/>
                </a:lnTo>
                <a:lnTo>
                  <a:pt x="12706874" y="6033604"/>
                </a:lnTo>
                <a:lnTo>
                  <a:pt x="0" y="6033604"/>
                </a:lnTo>
                <a:lnTo>
                  <a:pt x="0" y="0"/>
                </a:lnTo>
                <a:close/>
              </a:path>
            </a:pathLst>
          </a:custGeom>
          <a:blipFill>
            <a:blip r:embed="rId6"/>
            <a:stretch>
              <a:fillRect l="0" t="0" r="0" b="0"/>
            </a:stretch>
          </a:blipFill>
        </p:spPr>
      </p:sp>
      <p:sp>
        <p:nvSpPr>
          <p:cNvPr name="TextBox 9" id="9"/>
          <p:cNvSpPr txBox="true"/>
          <p:nvPr/>
        </p:nvSpPr>
        <p:spPr>
          <a:xfrm rot="0">
            <a:off x="1318022" y="1499860"/>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Hasil Implementasi</a:t>
            </a:r>
          </a:p>
        </p:txBody>
      </p:sp>
      <p:sp>
        <p:nvSpPr>
          <p:cNvPr name="TextBox 10" id="10"/>
          <p:cNvSpPr txBox="true"/>
          <p:nvPr/>
        </p:nvSpPr>
        <p:spPr>
          <a:xfrm rot="0">
            <a:off x="0" y="42866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4437337" y="2364730"/>
            <a:ext cx="9413327" cy="7796753"/>
          </a:xfrm>
          <a:custGeom>
            <a:avLst/>
            <a:gdLst/>
            <a:ahLst/>
            <a:cxnLst/>
            <a:rect r="r" b="b" t="t" l="l"/>
            <a:pathLst>
              <a:path h="7796753" w="9413327">
                <a:moveTo>
                  <a:pt x="0" y="0"/>
                </a:moveTo>
                <a:lnTo>
                  <a:pt x="9413326" y="0"/>
                </a:lnTo>
                <a:lnTo>
                  <a:pt x="9413326" y="7796752"/>
                </a:lnTo>
                <a:lnTo>
                  <a:pt x="0" y="7796752"/>
                </a:lnTo>
                <a:lnTo>
                  <a:pt x="0" y="0"/>
                </a:lnTo>
                <a:close/>
              </a:path>
            </a:pathLst>
          </a:custGeom>
          <a:blipFill>
            <a:blip r:embed="rId6"/>
            <a:stretch>
              <a:fillRect l="0" t="0" r="0" b="0"/>
            </a:stretch>
          </a:blipFill>
        </p:spPr>
      </p:sp>
      <p:sp>
        <p:nvSpPr>
          <p:cNvPr name="TextBox 9" id="9"/>
          <p:cNvSpPr txBox="true"/>
          <p:nvPr/>
        </p:nvSpPr>
        <p:spPr>
          <a:xfrm rot="0">
            <a:off x="1318022" y="1499860"/>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Hasil Implementasi</a:t>
            </a:r>
          </a:p>
        </p:txBody>
      </p:sp>
      <p:sp>
        <p:nvSpPr>
          <p:cNvPr name="TextBox 10" id="10"/>
          <p:cNvSpPr txBox="true"/>
          <p:nvPr/>
        </p:nvSpPr>
        <p:spPr>
          <a:xfrm rot="0">
            <a:off x="0" y="42866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5013322">
            <a:off x="-7621579" y="9112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
        <p:nvSpPr>
          <p:cNvPr name="Freeform 4" id="4"/>
          <p:cNvSpPr/>
          <p:nvPr/>
        </p:nvSpPr>
        <p:spPr>
          <a:xfrm flipH="true" flipV="true" rot="-5013322">
            <a:off x="14698254" y="911225"/>
            <a:ext cx="11211325" cy="8464551"/>
          </a:xfrm>
          <a:custGeom>
            <a:avLst/>
            <a:gdLst/>
            <a:ahLst/>
            <a:cxnLst/>
            <a:rect r="r" b="b" t="t" l="l"/>
            <a:pathLst>
              <a:path h="8464551" w="11211325">
                <a:moveTo>
                  <a:pt x="11211325" y="8464550"/>
                </a:moveTo>
                <a:lnTo>
                  <a:pt x="0" y="8464550"/>
                </a:lnTo>
                <a:lnTo>
                  <a:pt x="0" y="0"/>
                </a:lnTo>
                <a:lnTo>
                  <a:pt x="11211325" y="0"/>
                </a:lnTo>
                <a:lnTo>
                  <a:pt x="11211325" y="8464550"/>
                </a:lnTo>
                <a:close/>
              </a:path>
            </a:pathLst>
          </a:custGeom>
          <a:blipFill>
            <a:blip r:embed="rId3"/>
            <a:stretch>
              <a:fillRect l="0" t="0" r="0" b="0"/>
            </a:stretch>
          </a:blipFill>
        </p:spPr>
      </p:sp>
      <p:sp>
        <p:nvSpPr>
          <p:cNvPr name="Freeform 5" id="5"/>
          <p:cNvSpPr/>
          <p:nvPr/>
        </p:nvSpPr>
        <p:spPr>
          <a:xfrm flipH="false" flipV="false" rot="5259839">
            <a:off x="7974579" y="-943016"/>
            <a:ext cx="2338842" cy="6396223"/>
          </a:xfrm>
          <a:custGeom>
            <a:avLst/>
            <a:gdLst/>
            <a:ahLst/>
            <a:cxnLst/>
            <a:rect r="r" b="b" t="t" l="l"/>
            <a:pathLst>
              <a:path h="6396223" w="2338842">
                <a:moveTo>
                  <a:pt x="0" y="0"/>
                </a:moveTo>
                <a:lnTo>
                  <a:pt x="2338842" y="0"/>
                </a:lnTo>
                <a:lnTo>
                  <a:pt x="2338842" y="6396223"/>
                </a:lnTo>
                <a:lnTo>
                  <a:pt x="0" y="6396223"/>
                </a:lnTo>
                <a:lnTo>
                  <a:pt x="0" y="0"/>
                </a:lnTo>
                <a:close/>
              </a:path>
            </a:pathLst>
          </a:custGeom>
          <a:blipFill>
            <a:blip r:embed="rId4"/>
            <a:stretch>
              <a:fillRect l="0" t="0" r="0" b="0"/>
            </a:stretch>
          </a:blipFill>
        </p:spPr>
      </p:sp>
      <p:sp>
        <p:nvSpPr>
          <p:cNvPr name="Freeform 6" id="6"/>
          <p:cNvSpPr/>
          <p:nvPr/>
        </p:nvSpPr>
        <p:spPr>
          <a:xfrm flipH="false" flipV="false" rot="0">
            <a:off x="-679343" y="3047102"/>
            <a:ext cx="18967343" cy="9553910"/>
          </a:xfrm>
          <a:custGeom>
            <a:avLst/>
            <a:gdLst/>
            <a:ahLst/>
            <a:cxnLst/>
            <a:rect r="r" b="b" t="t" l="l"/>
            <a:pathLst>
              <a:path h="9553910" w="18967343">
                <a:moveTo>
                  <a:pt x="0" y="0"/>
                </a:moveTo>
                <a:lnTo>
                  <a:pt x="18967343" y="0"/>
                </a:lnTo>
                <a:lnTo>
                  <a:pt x="18967343" y="9553910"/>
                </a:lnTo>
                <a:lnTo>
                  <a:pt x="0" y="9553910"/>
                </a:lnTo>
                <a:lnTo>
                  <a:pt x="0" y="0"/>
                </a:lnTo>
                <a:close/>
              </a:path>
            </a:pathLst>
          </a:custGeom>
          <a:blipFill>
            <a:blip r:embed="rId5"/>
            <a:stretch>
              <a:fillRect l="-31571" t="0" r="-31571" b="0"/>
            </a:stretch>
          </a:blipFill>
        </p:spPr>
      </p:sp>
      <p:sp>
        <p:nvSpPr>
          <p:cNvPr name="TextBox 7" id="7"/>
          <p:cNvSpPr txBox="true"/>
          <p:nvPr/>
        </p:nvSpPr>
        <p:spPr>
          <a:xfrm rot="0">
            <a:off x="4295185" y="4500482"/>
            <a:ext cx="9697630" cy="4551045"/>
          </a:xfrm>
          <a:prstGeom prst="rect">
            <a:avLst/>
          </a:prstGeom>
        </p:spPr>
        <p:txBody>
          <a:bodyPr anchor="t" rtlCol="false" tIns="0" lIns="0" bIns="0" rIns="0">
            <a:spAutoFit/>
          </a:bodyPr>
          <a:lstStyle/>
          <a:p>
            <a:pPr algn="ctr">
              <a:lnSpc>
                <a:spcPts val="5880"/>
              </a:lnSpc>
            </a:pPr>
            <a:r>
              <a:rPr lang="en-US" sz="4200" b="true">
                <a:solidFill>
                  <a:srgbClr val="AA8E6B"/>
                </a:solidFill>
                <a:latin typeface="Agrandir Bold"/>
                <a:ea typeface="Agrandir Bold"/>
                <a:cs typeface="Agrandir Bold"/>
                <a:sym typeface="Agrandir Bold"/>
              </a:rPr>
              <a:t>Secara ringkas, model memiliki performa yang baik, tetapi masih terdapat kesalahan pada beberapa kelas tertentu yang memerlukan perhatian lebih.</a:t>
            </a:r>
          </a:p>
          <a:p>
            <a:pPr algn="ctr">
              <a:lnSpc>
                <a:spcPts val="5880"/>
              </a:lnSpc>
            </a:pPr>
          </a:p>
        </p:txBody>
      </p:sp>
      <p:sp>
        <p:nvSpPr>
          <p:cNvPr name="TextBox 8" id="8"/>
          <p:cNvSpPr txBox="true"/>
          <p:nvPr/>
        </p:nvSpPr>
        <p:spPr>
          <a:xfrm rot="0">
            <a:off x="5142054" y="1805989"/>
            <a:ext cx="8003892" cy="1241113"/>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KESIMPULAN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167187">
            <a:off x="4067767" y="1469780"/>
            <a:ext cx="10420734" cy="7867654"/>
          </a:xfrm>
          <a:custGeom>
            <a:avLst/>
            <a:gdLst/>
            <a:ahLst/>
            <a:cxnLst/>
            <a:rect r="r" b="b" t="t" l="l"/>
            <a:pathLst>
              <a:path h="7867654" w="10420734">
                <a:moveTo>
                  <a:pt x="0" y="0"/>
                </a:moveTo>
                <a:lnTo>
                  <a:pt x="10420735" y="0"/>
                </a:lnTo>
                <a:lnTo>
                  <a:pt x="10420735" y="7867654"/>
                </a:lnTo>
                <a:lnTo>
                  <a:pt x="0" y="7867654"/>
                </a:lnTo>
                <a:lnTo>
                  <a:pt x="0" y="0"/>
                </a:lnTo>
                <a:close/>
              </a:path>
            </a:pathLst>
          </a:custGeom>
          <a:blipFill>
            <a:blip r:embed="rId3"/>
            <a:stretch>
              <a:fillRect l="0" t="0" r="0" b="0"/>
            </a:stretch>
          </a:blipFill>
        </p:spPr>
      </p:sp>
      <p:sp>
        <p:nvSpPr>
          <p:cNvPr name="Freeform 4" id="4"/>
          <p:cNvSpPr/>
          <p:nvPr/>
        </p:nvSpPr>
        <p:spPr>
          <a:xfrm flipH="false" flipV="false" rot="5180509">
            <a:off x="-5964472" y="6533630"/>
            <a:ext cx="18967343" cy="8458523"/>
          </a:xfrm>
          <a:custGeom>
            <a:avLst/>
            <a:gdLst/>
            <a:ahLst/>
            <a:cxnLst/>
            <a:rect r="r" b="b" t="t" l="l"/>
            <a:pathLst>
              <a:path h="8458523" w="18967343">
                <a:moveTo>
                  <a:pt x="0" y="0"/>
                </a:moveTo>
                <a:lnTo>
                  <a:pt x="18967343" y="0"/>
                </a:lnTo>
                <a:lnTo>
                  <a:pt x="18967343" y="8458522"/>
                </a:lnTo>
                <a:lnTo>
                  <a:pt x="0" y="8458522"/>
                </a:lnTo>
                <a:lnTo>
                  <a:pt x="0" y="0"/>
                </a:lnTo>
                <a:close/>
              </a:path>
            </a:pathLst>
          </a:custGeom>
          <a:blipFill>
            <a:blip r:embed="rId4"/>
            <a:stretch>
              <a:fillRect l="-22218" t="0" r="-22218" b="0"/>
            </a:stretch>
          </a:blipFill>
        </p:spPr>
      </p:sp>
      <p:sp>
        <p:nvSpPr>
          <p:cNvPr name="Freeform 5" id="5"/>
          <p:cNvSpPr/>
          <p:nvPr/>
        </p:nvSpPr>
        <p:spPr>
          <a:xfrm flipH="true" flipV="true" rot="3574958">
            <a:off x="5189907" y="-2802044"/>
            <a:ext cx="18967343" cy="8458523"/>
          </a:xfrm>
          <a:custGeom>
            <a:avLst/>
            <a:gdLst/>
            <a:ahLst/>
            <a:cxnLst/>
            <a:rect r="r" b="b" t="t" l="l"/>
            <a:pathLst>
              <a:path h="8458523" w="18967343">
                <a:moveTo>
                  <a:pt x="18967344" y="8458522"/>
                </a:moveTo>
                <a:lnTo>
                  <a:pt x="0" y="8458522"/>
                </a:lnTo>
                <a:lnTo>
                  <a:pt x="0" y="0"/>
                </a:lnTo>
                <a:lnTo>
                  <a:pt x="18967344" y="0"/>
                </a:lnTo>
                <a:lnTo>
                  <a:pt x="18967344" y="8458522"/>
                </a:lnTo>
                <a:close/>
              </a:path>
            </a:pathLst>
          </a:custGeom>
          <a:blipFill>
            <a:blip r:embed="rId4"/>
            <a:stretch>
              <a:fillRect l="-22218" t="0" r="-22218" b="0"/>
            </a:stretch>
          </a:blipFill>
        </p:spPr>
      </p:sp>
      <p:sp>
        <p:nvSpPr>
          <p:cNvPr name="TextBox 6" id="6"/>
          <p:cNvSpPr txBox="true"/>
          <p:nvPr/>
        </p:nvSpPr>
        <p:spPr>
          <a:xfrm rot="0">
            <a:off x="4393656" y="3020602"/>
            <a:ext cx="9501197" cy="3400855"/>
          </a:xfrm>
          <a:prstGeom prst="rect">
            <a:avLst/>
          </a:prstGeom>
        </p:spPr>
        <p:txBody>
          <a:bodyPr anchor="t" rtlCol="false" tIns="0" lIns="0" bIns="0" rIns="0">
            <a:spAutoFit/>
          </a:bodyPr>
          <a:lstStyle/>
          <a:p>
            <a:pPr algn="ctr">
              <a:lnSpc>
                <a:spcPts val="13086"/>
              </a:lnSpc>
            </a:pPr>
            <a:r>
              <a:rPr lang="en-US" sz="12345">
                <a:solidFill>
                  <a:srgbClr val="201E20"/>
                </a:solidFill>
                <a:latin typeface="TC Milo"/>
                <a:ea typeface="TC Milo"/>
                <a:cs typeface="TC Milo"/>
                <a:sym typeface="TC Milo"/>
              </a:rPr>
              <a:t>ADA SARAN DAN PERTANYAAN ?</a:t>
            </a:r>
          </a:p>
        </p:txBody>
      </p:sp>
      <p:sp>
        <p:nvSpPr>
          <p:cNvPr name="Freeform 7" id="7"/>
          <p:cNvSpPr/>
          <p:nvPr/>
        </p:nvSpPr>
        <p:spPr>
          <a:xfrm flipH="false" flipV="false" rot="2310155">
            <a:off x="8977726" y="302520"/>
            <a:ext cx="1273719" cy="2249394"/>
          </a:xfrm>
          <a:custGeom>
            <a:avLst/>
            <a:gdLst/>
            <a:ahLst/>
            <a:cxnLst/>
            <a:rect r="r" b="b" t="t" l="l"/>
            <a:pathLst>
              <a:path h="2249394" w="1273719">
                <a:moveTo>
                  <a:pt x="0" y="0"/>
                </a:moveTo>
                <a:lnTo>
                  <a:pt x="1273719" y="0"/>
                </a:lnTo>
                <a:lnTo>
                  <a:pt x="1273719" y="2249394"/>
                </a:lnTo>
                <a:lnTo>
                  <a:pt x="0" y="2249394"/>
                </a:lnTo>
                <a:lnTo>
                  <a:pt x="0" y="0"/>
                </a:lnTo>
                <a:close/>
              </a:path>
            </a:pathLst>
          </a:custGeom>
          <a:blipFill>
            <a:blip r:embed="rId5"/>
            <a:stretch>
              <a:fillRect l="0" t="0" r="0" b="0"/>
            </a:stretch>
          </a:blipFill>
          <a:ln cap="sq">
            <a:noFill/>
            <a:prstDash val="solid"/>
            <a:miter/>
          </a:ln>
        </p:spPr>
      </p:sp>
      <p:sp>
        <p:nvSpPr>
          <p:cNvPr name="Freeform 8" id="8"/>
          <p:cNvSpPr/>
          <p:nvPr/>
        </p:nvSpPr>
        <p:spPr>
          <a:xfrm flipH="false" flipV="false" rot="-2805735">
            <a:off x="-8200446" y="-4081701"/>
            <a:ext cx="11211325" cy="8464551"/>
          </a:xfrm>
          <a:custGeom>
            <a:avLst/>
            <a:gdLst/>
            <a:ahLst/>
            <a:cxnLst/>
            <a:rect r="r" b="b" t="t" l="l"/>
            <a:pathLst>
              <a:path h="8464551" w="11211325">
                <a:moveTo>
                  <a:pt x="0" y="0"/>
                </a:moveTo>
                <a:lnTo>
                  <a:pt x="11211325" y="0"/>
                </a:lnTo>
                <a:lnTo>
                  <a:pt x="11211325" y="8464551"/>
                </a:lnTo>
                <a:lnTo>
                  <a:pt x="0" y="8464551"/>
                </a:lnTo>
                <a:lnTo>
                  <a:pt x="0" y="0"/>
                </a:lnTo>
                <a:close/>
              </a:path>
            </a:pathLst>
          </a:custGeom>
          <a:blipFill>
            <a:blip r:embed="rId3"/>
            <a:stretch>
              <a:fillRect l="0" t="0" r="0" b="0"/>
            </a:stretch>
          </a:blipFill>
        </p:spPr>
      </p:sp>
      <p:sp>
        <p:nvSpPr>
          <p:cNvPr name="Freeform 9" id="9"/>
          <p:cNvSpPr/>
          <p:nvPr/>
        </p:nvSpPr>
        <p:spPr>
          <a:xfrm flipH="false" flipV="false" rot="7636581">
            <a:off x="15117159" y="60547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9957833"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TextBox 6" id="6"/>
          <p:cNvSpPr txBox="true"/>
          <p:nvPr/>
        </p:nvSpPr>
        <p:spPr>
          <a:xfrm rot="0">
            <a:off x="1028700" y="3503753"/>
            <a:ext cx="16514488" cy="5921919"/>
          </a:xfrm>
          <a:prstGeom prst="rect">
            <a:avLst/>
          </a:prstGeom>
        </p:spPr>
        <p:txBody>
          <a:bodyPr anchor="t" rtlCol="false" tIns="0" lIns="0" bIns="0" rIns="0">
            <a:spAutoFit/>
          </a:bodyPr>
          <a:lstStyle/>
          <a:p>
            <a:pPr algn="ctr">
              <a:lnSpc>
                <a:spcPts val="4727"/>
              </a:lnSpc>
            </a:pPr>
            <a:r>
              <a:rPr lang="en-US" sz="3376" b="true">
                <a:solidFill>
                  <a:srgbClr val="AA8E6B"/>
                </a:solidFill>
                <a:latin typeface="Agrandir Bold"/>
                <a:ea typeface="Agrandir Bold"/>
                <a:cs typeface="Agrandir Bold"/>
                <a:sym typeface="Agrandir Bold"/>
              </a:rPr>
              <a:t>Dalam era digital ini, media sosial telah menjadi sumber data yang sangat besar dan beragam. Twitter, sebagai salah satu platform media sosial terkemuka, menghasilkan jutaan tweet setiap hari yang mencakup opini, berita, dan diskusi tentang berbagai topik. Namun, volume data yang besar ini menimbulkan tantangan untuk memahami dan menganalisis informasi secara efisien.</a:t>
            </a:r>
          </a:p>
          <a:p>
            <a:pPr algn="ctr">
              <a:lnSpc>
                <a:spcPts val="4465"/>
              </a:lnSpc>
            </a:pPr>
            <a:r>
              <a:rPr lang="en-US" sz="3189" b="true">
                <a:solidFill>
                  <a:srgbClr val="AA8E6B"/>
                </a:solidFill>
                <a:latin typeface="Agrandir Bold"/>
                <a:ea typeface="Agrandir Bold"/>
                <a:cs typeface="Agrandir Bold"/>
                <a:sym typeface="Agrandir Bold"/>
              </a:rPr>
              <a:t>Klasifikasi teks merupakan pendekatan yang digunakan untuk mengelompokkan teks, seperti tweet, ke dalam kategori tertentu berdasarkan isi atau konteksnya. Salah satu aplikasi utama dari klasifikasi teks adalah analisis sentimen, yang dapat memisahkan tweet ke dalam kategori positif, negatif, atau netral. </a:t>
            </a:r>
          </a:p>
        </p:txBody>
      </p:sp>
      <p:sp>
        <p:nvSpPr>
          <p:cNvPr name="Freeform 7" id="7"/>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8" id="8"/>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9" id="9"/>
          <p:cNvSpPr txBox="true"/>
          <p:nvPr/>
        </p:nvSpPr>
        <p:spPr>
          <a:xfrm rot="0">
            <a:off x="4391555" y="1263076"/>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LATAR BELAKANG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true" rot="-571469">
            <a:off x="9572843" y="8300395"/>
            <a:ext cx="11745212" cy="3127163"/>
          </a:xfrm>
          <a:custGeom>
            <a:avLst/>
            <a:gdLst/>
            <a:ahLst/>
            <a:cxnLst/>
            <a:rect r="r" b="b" t="t" l="l"/>
            <a:pathLst>
              <a:path h="3127163" w="11745212">
                <a:moveTo>
                  <a:pt x="0" y="3127163"/>
                </a:moveTo>
                <a:lnTo>
                  <a:pt x="11745212" y="3127163"/>
                </a:lnTo>
                <a:lnTo>
                  <a:pt x="11745212" y="0"/>
                </a:lnTo>
                <a:lnTo>
                  <a:pt x="0" y="0"/>
                </a:lnTo>
                <a:lnTo>
                  <a:pt x="0" y="3127163"/>
                </a:lnTo>
                <a:close/>
              </a:path>
            </a:pathLst>
          </a:custGeom>
          <a:blipFill>
            <a:blip r:embed="rId3"/>
            <a:stretch>
              <a:fillRect l="0" t="0" r="0" b="0"/>
            </a:stretch>
          </a:blipFill>
        </p:spPr>
      </p:sp>
      <p:sp>
        <p:nvSpPr>
          <p:cNvPr name="Freeform 4" id="4"/>
          <p:cNvSpPr/>
          <p:nvPr/>
        </p:nvSpPr>
        <p:spPr>
          <a:xfrm flipH="false" flipV="false" rot="255871">
            <a:off x="2438964" y="8864901"/>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Freeform 5" id="5"/>
          <p:cNvSpPr/>
          <p:nvPr/>
        </p:nvSpPr>
        <p:spPr>
          <a:xfrm flipH="false" flipV="false" rot="0">
            <a:off x="10554264" y="-4057398"/>
            <a:ext cx="16230600" cy="6041390"/>
          </a:xfrm>
          <a:custGeom>
            <a:avLst/>
            <a:gdLst/>
            <a:ahLst/>
            <a:cxnLst/>
            <a:rect r="r" b="b" t="t" l="l"/>
            <a:pathLst>
              <a:path h="6041390" w="16230600">
                <a:moveTo>
                  <a:pt x="0" y="0"/>
                </a:moveTo>
                <a:lnTo>
                  <a:pt x="16230600" y="0"/>
                </a:lnTo>
                <a:lnTo>
                  <a:pt x="16230600" y="6041390"/>
                </a:lnTo>
                <a:lnTo>
                  <a:pt x="0" y="6041390"/>
                </a:lnTo>
                <a:lnTo>
                  <a:pt x="0" y="0"/>
                </a:lnTo>
                <a:close/>
              </a:path>
            </a:pathLst>
          </a:custGeom>
          <a:blipFill>
            <a:blip r:embed="rId5"/>
            <a:stretch>
              <a:fillRect l="0" t="0" r="0" b="0"/>
            </a:stretch>
          </a:blipFill>
        </p:spPr>
      </p:sp>
      <p:sp>
        <p:nvSpPr>
          <p:cNvPr name="Freeform 6" id="6"/>
          <p:cNvSpPr/>
          <p:nvPr/>
        </p:nvSpPr>
        <p:spPr>
          <a:xfrm flipH="false" flipV="false" rot="-154760">
            <a:off x="-2921864" y="-948983"/>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4"/>
            <a:stretch>
              <a:fillRect l="0" t="0" r="0" b="0"/>
            </a:stretch>
          </a:blipFill>
        </p:spPr>
      </p:sp>
      <p:sp>
        <p:nvSpPr>
          <p:cNvPr name="Freeform 7" id="7"/>
          <p:cNvSpPr/>
          <p:nvPr/>
        </p:nvSpPr>
        <p:spPr>
          <a:xfrm flipH="false" flipV="false" rot="-5135086">
            <a:off x="5193136" y="72438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5135086">
            <a:off x="459220" y="-6293363"/>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45554">
            <a:off x="7188452" y="1030624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5082799">
            <a:off x="-1280181" y="7062138"/>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5407503" y="-491175"/>
            <a:ext cx="16230600" cy="2475166"/>
          </a:xfrm>
          <a:custGeom>
            <a:avLst/>
            <a:gdLst/>
            <a:ahLst/>
            <a:cxnLst/>
            <a:rect r="r" b="b" t="t" l="l"/>
            <a:pathLst>
              <a:path h="2475166" w="16230600">
                <a:moveTo>
                  <a:pt x="0" y="0"/>
                </a:moveTo>
                <a:lnTo>
                  <a:pt x="16230600" y="0"/>
                </a:lnTo>
                <a:lnTo>
                  <a:pt x="16230600" y="2475167"/>
                </a:lnTo>
                <a:lnTo>
                  <a:pt x="0" y="2475167"/>
                </a:lnTo>
                <a:lnTo>
                  <a:pt x="0" y="0"/>
                </a:lnTo>
                <a:close/>
              </a:path>
            </a:pathLst>
          </a:custGeom>
          <a:blipFill>
            <a:blip r:embed="rId9"/>
            <a:stretch>
              <a:fillRect l="0" t="0" r="0" b="0"/>
            </a:stretch>
          </a:blipFill>
        </p:spPr>
      </p:sp>
      <p:sp>
        <p:nvSpPr>
          <p:cNvPr name="Freeform 12" id="12"/>
          <p:cNvSpPr/>
          <p:nvPr/>
        </p:nvSpPr>
        <p:spPr>
          <a:xfrm flipH="false" flipV="false" rot="5082799">
            <a:off x="6088761" y="-6177434"/>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3" id="13"/>
          <p:cNvSpPr/>
          <p:nvPr/>
        </p:nvSpPr>
        <p:spPr>
          <a:xfrm flipH="false" flipV="false" rot="-9726467">
            <a:off x="13285040" y="-4267844"/>
            <a:ext cx="8844692" cy="5892776"/>
          </a:xfrm>
          <a:custGeom>
            <a:avLst/>
            <a:gdLst/>
            <a:ahLst/>
            <a:cxnLst/>
            <a:rect r="r" b="b" t="t" l="l"/>
            <a:pathLst>
              <a:path h="5892776" w="8844692">
                <a:moveTo>
                  <a:pt x="0" y="0"/>
                </a:moveTo>
                <a:lnTo>
                  <a:pt x="8844692" y="0"/>
                </a:lnTo>
                <a:lnTo>
                  <a:pt x="8844692" y="5892777"/>
                </a:lnTo>
                <a:lnTo>
                  <a:pt x="0" y="5892777"/>
                </a:lnTo>
                <a:lnTo>
                  <a:pt x="0" y="0"/>
                </a:lnTo>
                <a:close/>
              </a:path>
            </a:pathLst>
          </a:custGeom>
          <a:blipFill>
            <a:blip r:embed="rId7"/>
            <a:stretch>
              <a:fillRect l="0" t="0" r="0" b="0"/>
            </a:stretch>
          </a:blipFill>
        </p:spPr>
      </p:sp>
      <p:sp>
        <p:nvSpPr>
          <p:cNvPr name="Freeform 14" id="14"/>
          <p:cNvSpPr/>
          <p:nvPr/>
        </p:nvSpPr>
        <p:spPr>
          <a:xfrm flipH="false" flipV="false" rot="0">
            <a:off x="8622325" y="7242466"/>
            <a:ext cx="1043351" cy="896775"/>
          </a:xfrm>
          <a:custGeom>
            <a:avLst/>
            <a:gdLst/>
            <a:ahLst/>
            <a:cxnLst/>
            <a:rect r="r" b="b" t="t" l="l"/>
            <a:pathLst>
              <a:path h="896775" w="1043351">
                <a:moveTo>
                  <a:pt x="0" y="0"/>
                </a:moveTo>
                <a:lnTo>
                  <a:pt x="1043350" y="0"/>
                </a:lnTo>
                <a:lnTo>
                  <a:pt x="1043350" y="896776"/>
                </a:lnTo>
                <a:lnTo>
                  <a:pt x="0" y="8967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2207531" y="2886176"/>
            <a:ext cx="13872939" cy="3184255"/>
          </a:xfrm>
          <a:prstGeom prst="rect">
            <a:avLst/>
          </a:prstGeom>
        </p:spPr>
        <p:txBody>
          <a:bodyPr anchor="t" rtlCol="false" tIns="0" lIns="0" bIns="0" rIns="0">
            <a:spAutoFit/>
          </a:bodyPr>
          <a:lstStyle/>
          <a:p>
            <a:pPr algn="ctr">
              <a:lnSpc>
                <a:spcPts val="24012"/>
              </a:lnSpc>
            </a:pPr>
            <a:r>
              <a:rPr lang="en-US" sz="22653">
                <a:solidFill>
                  <a:srgbClr val="FFFFFF"/>
                </a:solidFill>
                <a:latin typeface="TC Milo"/>
                <a:ea typeface="TC Milo"/>
                <a:cs typeface="TC Milo"/>
                <a:sym typeface="TC Milo"/>
              </a:rPr>
              <a:t>TERIMA KASIH </a:t>
            </a:r>
          </a:p>
        </p:txBody>
      </p:sp>
      <p:sp>
        <p:nvSpPr>
          <p:cNvPr name="TextBox 16" id="16"/>
          <p:cNvSpPr txBox="true"/>
          <p:nvPr/>
        </p:nvSpPr>
        <p:spPr>
          <a:xfrm rot="0">
            <a:off x="4068528" y="5689742"/>
            <a:ext cx="10150944" cy="1305738"/>
          </a:xfrm>
          <a:prstGeom prst="rect">
            <a:avLst/>
          </a:prstGeom>
        </p:spPr>
        <p:txBody>
          <a:bodyPr anchor="t" rtlCol="false" tIns="0" lIns="0" bIns="0" rIns="0">
            <a:spAutoFit/>
          </a:bodyPr>
          <a:lstStyle/>
          <a:p>
            <a:pPr algn="ctr">
              <a:lnSpc>
                <a:spcPts val="4591"/>
              </a:lnSpc>
            </a:pPr>
            <a:r>
              <a:rPr lang="en-US" sz="4331" b="true">
                <a:solidFill>
                  <a:srgbClr val="AA8E6B"/>
                </a:solidFill>
                <a:latin typeface="Agrandir Bold"/>
                <a:ea typeface="Agrandir Bold"/>
                <a:cs typeface="Agrandir Bold"/>
                <a:sym typeface="Agrandir Bold"/>
              </a:rPr>
              <a:t>telah mendengarkan dan memberikan saran kepada kami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9753036" y="4010582"/>
            <a:ext cx="5938776" cy="5247718"/>
          </a:xfrm>
          <a:custGeom>
            <a:avLst/>
            <a:gdLst/>
            <a:ahLst/>
            <a:cxnLst/>
            <a:rect r="r" b="b" t="t" l="l"/>
            <a:pathLst>
              <a:path h="5247718" w="5938776">
                <a:moveTo>
                  <a:pt x="0" y="0"/>
                </a:moveTo>
                <a:lnTo>
                  <a:pt x="5938775" y="0"/>
                </a:lnTo>
                <a:lnTo>
                  <a:pt x="5938775" y="5247718"/>
                </a:lnTo>
                <a:lnTo>
                  <a:pt x="0" y="5247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97660" y="3899212"/>
            <a:ext cx="5938776" cy="5247718"/>
          </a:xfrm>
          <a:custGeom>
            <a:avLst/>
            <a:gdLst/>
            <a:ahLst/>
            <a:cxnLst/>
            <a:rect r="r" b="b" t="t" l="l"/>
            <a:pathLst>
              <a:path h="5247718" w="5938776">
                <a:moveTo>
                  <a:pt x="0" y="0"/>
                </a:moveTo>
                <a:lnTo>
                  <a:pt x="5938776" y="0"/>
                </a:lnTo>
                <a:lnTo>
                  <a:pt x="5938776" y="5247719"/>
                </a:lnTo>
                <a:lnTo>
                  <a:pt x="0" y="5247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30198" y="4018047"/>
            <a:ext cx="6492739" cy="5010049"/>
          </a:xfrm>
          <a:custGeom>
            <a:avLst/>
            <a:gdLst/>
            <a:ahLst/>
            <a:cxnLst/>
            <a:rect r="r" b="b" t="t" l="l"/>
            <a:pathLst>
              <a:path h="5010049" w="6492739">
                <a:moveTo>
                  <a:pt x="0" y="0"/>
                </a:moveTo>
                <a:lnTo>
                  <a:pt x="6492739" y="0"/>
                </a:lnTo>
                <a:lnTo>
                  <a:pt x="6492739" y="5010049"/>
                </a:lnTo>
                <a:lnTo>
                  <a:pt x="0" y="5010049"/>
                </a:lnTo>
                <a:lnTo>
                  <a:pt x="0" y="0"/>
                </a:lnTo>
                <a:close/>
              </a:path>
            </a:pathLst>
          </a:custGeom>
          <a:blipFill>
            <a:blip r:embed="rId5"/>
            <a:stretch>
              <a:fillRect l="0" t="-33430" r="0" b="0"/>
            </a:stretch>
          </a:blipFill>
        </p:spPr>
      </p:sp>
      <p:sp>
        <p:nvSpPr>
          <p:cNvPr name="Freeform 6" id="6"/>
          <p:cNvSpPr/>
          <p:nvPr/>
        </p:nvSpPr>
        <p:spPr>
          <a:xfrm flipH="false" flipV="false" rot="0">
            <a:off x="3886635" y="3513235"/>
            <a:ext cx="3379865" cy="1216751"/>
          </a:xfrm>
          <a:custGeom>
            <a:avLst/>
            <a:gdLst/>
            <a:ahLst/>
            <a:cxnLst/>
            <a:rect r="r" b="b" t="t" l="l"/>
            <a:pathLst>
              <a:path h="1216751" w="3379865">
                <a:moveTo>
                  <a:pt x="0" y="0"/>
                </a:moveTo>
                <a:lnTo>
                  <a:pt x="3379865" y="0"/>
                </a:lnTo>
                <a:lnTo>
                  <a:pt x="3379865" y="1216752"/>
                </a:lnTo>
                <a:lnTo>
                  <a:pt x="0" y="1216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19258" y="4129417"/>
            <a:ext cx="6492739" cy="5010049"/>
          </a:xfrm>
          <a:custGeom>
            <a:avLst/>
            <a:gdLst/>
            <a:ahLst/>
            <a:cxnLst/>
            <a:rect r="r" b="b" t="t" l="l"/>
            <a:pathLst>
              <a:path h="5010049" w="6492739">
                <a:moveTo>
                  <a:pt x="0" y="0"/>
                </a:moveTo>
                <a:lnTo>
                  <a:pt x="6492740" y="0"/>
                </a:lnTo>
                <a:lnTo>
                  <a:pt x="6492740" y="5010048"/>
                </a:lnTo>
                <a:lnTo>
                  <a:pt x="0" y="5010048"/>
                </a:lnTo>
                <a:lnTo>
                  <a:pt x="0" y="0"/>
                </a:lnTo>
                <a:close/>
              </a:path>
            </a:pathLst>
          </a:custGeom>
          <a:blipFill>
            <a:blip r:embed="rId5"/>
            <a:stretch>
              <a:fillRect l="0" t="-33430" r="0" b="0"/>
            </a:stretch>
          </a:blipFill>
          <a:ln cap="sq">
            <a:noFill/>
            <a:prstDash val="solid"/>
            <a:miter/>
          </a:ln>
        </p:spPr>
      </p:sp>
      <p:sp>
        <p:nvSpPr>
          <p:cNvPr name="Freeform 8" id="8"/>
          <p:cNvSpPr/>
          <p:nvPr/>
        </p:nvSpPr>
        <p:spPr>
          <a:xfrm flipH="false" flipV="false" rot="0">
            <a:off x="11354013" y="3513235"/>
            <a:ext cx="3423231" cy="1232363"/>
          </a:xfrm>
          <a:custGeom>
            <a:avLst/>
            <a:gdLst/>
            <a:ahLst/>
            <a:cxnLst/>
            <a:rect r="r" b="b" t="t" l="l"/>
            <a:pathLst>
              <a:path h="1232363" w="3423231">
                <a:moveTo>
                  <a:pt x="0" y="0"/>
                </a:moveTo>
                <a:lnTo>
                  <a:pt x="3423230" y="0"/>
                </a:lnTo>
                <a:lnTo>
                  <a:pt x="3423230" y="1232363"/>
                </a:lnTo>
                <a:lnTo>
                  <a:pt x="0" y="1232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1" id="11"/>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2" id="12"/>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3" id="13"/>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TextBox 14" id="14"/>
          <p:cNvSpPr txBox="true"/>
          <p:nvPr/>
        </p:nvSpPr>
        <p:spPr>
          <a:xfrm rot="0">
            <a:off x="4391555" y="968144"/>
            <a:ext cx="9504890" cy="1241113"/>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RUMUSAN MASALAH</a:t>
            </a:r>
          </a:p>
        </p:txBody>
      </p:sp>
      <p:sp>
        <p:nvSpPr>
          <p:cNvPr name="TextBox 15" id="15"/>
          <p:cNvSpPr txBox="true"/>
          <p:nvPr/>
        </p:nvSpPr>
        <p:spPr>
          <a:xfrm rot="0">
            <a:off x="4031005" y="3775700"/>
            <a:ext cx="3091126" cy="650739"/>
          </a:xfrm>
          <a:prstGeom prst="rect">
            <a:avLst/>
          </a:prstGeom>
        </p:spPr>
        <p:txBody>
          <a:bodyPr anchor="t" rtlCol="false" tIns="0" lIns="0" bIns="0" rIns="0">
            <a:spAutoFit/>
          </a:bodyPr>
          <a:lstStyle/>
          <a:p>
            <a:pPr algn="ctr">
              <a:lnSpc>
                <a:spcPts val="4532"/>
              </a:lnSpc>
            </a:pPr>
            <a:r>
              <a:rPr lang="en-US" sz="5460">
                <a:solidFill>
                  <a:srgbClr val="201E20"/>
                </a:solidFill>
                <a:latin typeface="TC Milo"/>
                <a:ea typeface="TC Milo"/>
                <a:cs typeface="TC Milo"/>
                <a:sym typeface="TC Milo"/>
              </a:rPr>
              <a:t>MASALAH A</a:t>
            </a:r>
          </a:p>
        </p:txBody>
      </p:sp>
      <p:sp>
        <p:nvSpPr>
          <p:cNvPr name="TextBox 16" id="16"/>
          <p:cNvSpPr txBox="true"/>
          <p:nvPr/>
        </p:nvSpPr>
        <p:spPr>
          <a:xfrm rot="0">
            <a:off x="11520065" y="3888536"/>
            <a:ext cx="3091126" cy="647124"/>
          </a:xfrm>
          <a:prstGeom prst="rect">
            <a:avLst/>
          </a:prstGeom>
        </p:spPr>
        <p:txBody>
          <a:bodyPr anchor="t" rtlCol="false" tIns="0" lIns="0" bIns="0" rIns="0">
            <a:spAutoFit/>
          </a:bodyPr>
          <a:lstStyle/>
          <a:p>
            <a:pPr algn="ctr">
              <a:lnSpc>
                <a:spcPts val="4532"/>
              </a:lnSpc>
            </a:pPr>
            <a:r>
              <a:rPr lang="en-US" sz="5460">
                <a:solidFill>
                  <a:srgbClr val="201E20"/>
                </a:solidFill>
                <a:latin typeface="TC Milo"/>
                <a:ea typeface="TC Milo"/>
                <a:cs typeface="TC Milo"/>
                <a:sym typeface="TC Milo"/>
              </a:rPr>
              <a:t>Masalah B</a:t>
            </a:r>
          </a:p>
        </p:txBody>
      </p:sp>
      <p:sp>
        <p:nvSpPr>
          <p:cNvPr name="TextBox 17" id="17"/>
          <p:cNvSpPr txBox="true"/>
          <p:nvPr/>
        </p:nvSpPr>
        <p:spPr>
          <a:xfrm rot="0">
            <a:off x="3129972" y="5000625"/>
            <a:ext cx="4893191" cy="3043555"/>
          </a:xfrm>
          <a:prstGeom prst="rect">
            <a:avLst/>
          </a:prstGeom>
        </p:spPr>
        <p:txBody>
          <a:bodyPr anchor="t" rtlCol="false" tIns="0" lIns="0" bIns="0" rIns="0">
            <a:spAutoFit/>
          </a:bodyPr>
          <a:lstStyle/>
          <a:p>
            <a:pPr algn="ctr">
              <a:lnSpc>
                <a:spcPts val="3919"/>
              </a:lnSpc>
            </a:pPr>
            <a:r>
              <a:rPr lang="en-US" sz="2799" b="true">
                <a:solidFill>
                  <a:srgbClr val="8B674A"/>
                </a:solidFill>
                <a:latin typeface="Agrandir Bold"/>
                <a:ea typeface="Agrandir Bold"/>
                <a:cs typeface="Agrandir Bold"/>
                <a:sym typeface="Agrandir Bold"/>
              </a:rPr>
              <a:t>·Bagaimana memproses data teks dari Twitter agar dapat digunakan untuk membangun model klasifikasi?</a:t>
            </a:r>
          </a:p>
          <a:p>
            <a:pPr algn="ctr">
              <a:lnSpc>
                <a:spcPts val="3919"/>
              </a:lnSpc>
            </a:pPr>
          </a:p>
        </p:txBody>
      </p:sp>
      <p:sp>
        <p:nvSpPr>
          <p:cNvPr name="TextBox 18" id="18"/>
          <p:cNvSpPr txBox="true"/>
          <p:nvPr/>
        </p:nvSpPr>
        <p:spPr>
          <a:xfrm rot="0">
            <a:off x="10601263" y="5536526"/>
            <a:ext cx="4928730" cy="2052955"/>
          </a:xfrm>
          <a:prstGeom prst="rect">
            <a:avLst/>
          </a:prstGeom>
        </p:spPr>
        <p:txBody>
          <a:bodyPr anchor="t" rtlCol="false" tIns="0" lIns="0" bIns="0" rIns="0">
            <a:spAutoFit/>
          </a:bodyPr>
          <a:lstStyle/>
          <a:p>
            <a:pPr algn="ctr">
              <a:lnSpc>
                <a:spcPts val="3919"/>
              </a:lnSpc>
            </a:pPr>
            <a:r>
              <a:rPr lang="en-US" sz="2799" b="true">
                <a:solidFill>
                  <a:srgbClr val="8B674A"/>
                </a:solidFill>
                <a:latin typeface="Agrandir Bold"/>
                <a:ea typeface="Agrandir Bold"/>
                <a:cs typeface="Agrandir Bold"/>
                <a:sym typeface="Agrandir Bold"/>
              </a:rPr>
              <a:t>·Bagaimana mengevaluasi kinerja model klasifikasi teks pada data validasi?</a:t>
            </a:r>
          </a:p>
          <a:p>
            <a:pPr algn="ctr" marL="0" indent="0" lvl="0">
              <a:lnSpc>
                <a:spcPts val="39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381805" y="-3064035"/>
            <a:ext cx="8436112" cy="12536211"/>
          </a:xfrm>
          <a:custGeom>
            <a:avLst/>
            <a:gdLst/>
            <a:ahLst/>
            <a:cxnLst/>
            <a:rect r="r" b="b" t="t" l="l"/>
            <a:pathLst>
              <a:path h="12536211" w="8436112">
                <a:moveTo>
                  <a:pt x="8436112" y="0"/>
                </a:moveTo>
                <a:lnTo>
                  <a:pt x="0" y="0"/>
                </a:lnTo>
                <a:lnTo>
                  <a:pt x="0" y="12536212"/>
                </a:lnTo>
                <a:lnTo>
                  <a:pt x="8436112" y="12536212"/>
                </a:lnTo>
                <a:lnTo>
                  <a:pt x="8436112" y="0"/>
                </a:lnTo>
                <a:close/>
              </a:path>
            </a:pathLst>
          </a:custGeom>
          <a:blipFill>
            <a:blip r:embed="rId3"/>
            <a:stretch>
              <a:fillRect l="-28354" t="0" r="0" b="0"/>
            </a:stretch>
          </a:blipFill>
        </p:spPr>
      </p:sp>
      <p:sp>
        <p:nvSpPr>
          <p:cNvPr name="Freeform 4" id="4"/>
          <p:cNvSpPr/>
          <p:nvPr/>
        </p:nvSpPr>
        <p:spPr>
          <a:xfrm flipH="false" flipV="false" rot="-5013322">
            <a:off x="-4322124" y="823807"/>
            <a:ext cx="11211325" cy="8464551"/>
          </a:xfrm>
          <a:custGeom>
            <a:avLst/>
            <a:gdLst/>
            <a:ahLst/>
            <a:cxnLst/>
            <a:rect r="r" b="b" t="t" l="l"/>
            <a:pathLst>
              <a:path h="8464551" w="11211325">
                <a:moveTo>
                  <a:pt x="0" y="0"/>
                </a:moveTo>
                <a:lnTo>
                  <a:pt x="11211326" y="0"/>
                </a:lnTo>
                <a:lnTo>
                  <a:pt x="11211326" y="8464551"/>
                </a:lnTo>
                <a:lnTo>
                  <a:pt x="0" y="8464551"/>
                </a:lnTo>
                <a:lnTo>
                  <a:pt x="0" y="0"/>
                </a:lnTo>
                <a:close/>
              </a:path>
            </a:pathLst>
          </a:custGeom>
          <a:blipFill>
            <a:blip r:embed="rId4"/>
            <a:stretch>
              <a:fillRect l="0" t="0" r="0"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TextBox 7" id="7"/>
          <p:cNvSpPr txBox="true"/>
          <p:nvPr/>
        </p:nvSpPr>
        <p:spPr>
          <a:xfrm rot="0">
            <a:off x="7855244" y="1554260"/>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METODOLOGI</a:t>
            </a:r>
          </a:p>
        </p:txBody>
      </p:sp>
      <p:sp>
        <p:nvSpPr>
          <p:cNvPr name="TextBox 8" id="8"/>
          <p:cNvSpPr txBox="true"/>
          <p:nvPr/>
        </p:nvSpPr>
        <p:spPr>
          <a:xfrm rot="0">
            <a:off x="7143080" y="3846532"/>
            <a:ext cx="9697630" cy="5293995"/>
          </a:xfrm>
          <a:prstGeom prst="rect">
            <a:avLst/>
          </a:prstGeom>
        </p:spPr>
        <p:txBody>
          <a:bodyPr anchor="t" rtlCol="false" tIns="0" lIns="0" bIns="0" rIns="0">
            <a:spAutoFit/>
          </a:bodyPr>
          <a:lstStyle/>
          <a:p>
            <a:pPr algn="ctr">
              <a:lnSpc>
                <a:spcPts val="5880"/>
              </a:lnSpc>
            </a:pPr>
            <a:r>
              <a:rPr lang="en-US" sz="4200" b="true">
                <a:solidFill>
                  <a:srgbClr val="AA8E6B"/>
                </a:solidFill>
                <a:latin typeface="Agrandir Bold"/>
                <a:ea typeface="Agrandir Bold"/>
                <a:cs typeface="Agrandir Bold"/>
                <a:sym typeface="Agrandir Bold"/>
              </a:rPr>
              <a:t>Untuk Pendekatan di sini saya mencari dataset melalui Kaggle, Dataset ini berisi sentimen atau komen-komen orang di twitter yang sebenarnya sudah di labeling. tapi, data ini masih bisa di olah untuk proses klasifikasi teks.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TextBox 7" id="7"/>
          <p:cNvSpPr txBox="true"/>
          <p:nvPr/>
        </p:nvSpPr>
        <p:spPr>
          <a:xfrm rot="0">
            <a:off x="3035360" y="3041436"/>
            <a:ext cx="13085482" cy="6036945"/>
          </a:xfrm>
          <a:prstGeom prst="rect">
            <a:avLst/>
          </a:prstGeom>
        </p:spPr>
        <p:txBody>
          <a:bodyPr anchor="t" rtlCol="false" tIns="0" lIns="0" bIns="0" rIns="0">
            <a:spAutoFit/>
          </a:bodyPr>
          <a:lstStyle/>
          <a:p>
            <a:pPr algn="ctr" marL="0" indent="0" lvl="0">
              <a:lnSpc>
                <a:spcPts val="5880"/>
              </a:lnSpc>
              <a:spcBef>
                <a:spcPct val="0"/>
              </a:spcBef>
            </a:pPr>
            <a:r>
              <a:rPr lang="en-US" b="true" sz="4200">
                <a:solidFill>
                  <a:srgbClr val="AA8E6B"/>
                </a:solidFill>
                <a:latin typeface="Agrandir Bold"/>
                <a:ea typeface="Agrandir Bold"/>
                <a:cs typeface="Agrandir Bold"/>
                <a:sym typeface="Agrandir Bold"/>
              </a:rPr>
              <a:t>LSTM (Long Short-Term Memory) adalah jenis Recurrent Neural Network (RNN) yang dirancang untuk mengatasi masalah vanishing gradient yang sering terjadi pada RNN biasa ketika memproses data urutan panjang. LSTM unggul dalam menangkap hubungan jangka panjang dalam data sekuensial seperti teks, audio, atau data waktu.</a:t>
            </a:r>
          </a:p>
        </p:txBody>
      </p:sp>
      <p:sp>
        <p:nvSpPr>
          <p:cNvPr name="TextBox 8" id="8"/>
          <p:cNvSpPr txBox="true"/>
          <p:nvPr/>
        </p:nvSpPr>
        <p:spPr>
          <a:xfrm rot="0">
            <a:off x="1722654" y="157463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APA ITU ALGORITMA LSTM?</a:t>
            </a:r>
          </a:p>
        </p:txBody>
      </p:sp>
      <p:sp>
        <p:nvSpPr>
          <p:cNvPr name="Freeform 9" id="9"/>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3069133" y="5328626"/>
            <a:ext cx="14574292" cy="3643573"/>
          </a:xfrm>
          <a:custGeom>
            <a:avLst/>
            <a:gdLst/>
            <a:ahLst/>
            <a:cxnLst/>
            <a:rect r="r" b="b" t="t" l="l"/>
            <a:pathLst>
              <a:path h="3643573" w="14574292">
                <a:moveTo>
                  <a:pt x="0" y="0"/>
                </a:moveTo>
                <a:lnTo>
                  <a:pt x="14574292" y="0"/>
                </a:lnTo>
                <a:lnTo>
                  <a:pt x="14574292" y="3643573"/>
                </a:lnTo>
                <a:lnTo>
                  <a:pt x="0" y="3643573"/>
                </a:lnTo>
                <a:lnTo>
                  <a:pt x="0" y="0"/>
                </a:lnTo>
                <a:close/>
              </a:path>
            </a:pathLst>
          </a:custGeom>
          <a:blipFill>
            <a:blip r:embed="rId6"/>
            <a:stretch>
              <a:fillRect l="0" t="0" r="0" b="0"/>
            </a:stretch>
          </a:blipFill>
        </p:spPr>
      </p:sp>
      <p:sp>
        <p:nvSpPr>
          <p:cNvPr name="TextBox 9" id="9"/>
          <p:cNvSpPr txBox="true"/>
          <p:nvPr/>
        </p:nvSpPr>
        <p:spPr>
          <a:xfrm rot="0">
            <a:off x="3035360" y="3041436"/>
            <a:ext cx="13085482" cy="1579245"/>
          </a:xfrm>
          <a:prstGeom prst="rect">
            <a:avLst/>
          </a:prstGeom>
        </p:spPr>
        <p:txBody>
          <a:bodyPr anchor="t" rtlCol="false" tIns="0" lIns="0" bIns="0" rIns="0">
            <a:spAutoFit/>
          </a:bodyPr>
          <a:lstStyle/>
          <a:p>
            <a:pPr algn="l" marL="906780" indent="-453390" lvl="1">
              <a:lnSpc>
                <a:spcPts val="5880"/>
              </a:lnSpc>
              <a:spcBef>
                <a:spcPct val="0"/>
              </a:spcBef>
              <a:buAutoNum type="arabicPeriod" startAt="1"/>
            </a:pPr>
            <a:r>
              <a:rPr lang="en-US" b="true" sz="4200">
                <a:solidFill>
                  <a:srgbClr val="AA8E6B"/>
                </a:solidFill>
                <a:latin typeface="Agrandir Bold"/>
                <a:ea typeface="Agrandir Bold"/>
                <a:cs typeface="Agrandir Bold"/>
                <a:sym typeface="Agrandir Bold"/>
              </a:rPr>
              <a:t> Kita Memerlukan beberapa Library termasuk TensorFlow</a:t>
            </a:r>
          </a:p>
        </p:txBody>
      </p:sp>
      <p:sp>
        <p:nvSpPr>
          <p:cNvPr name="TextBox 10" id="10"/>
          <p:cNvSpPr txBox="true"/>
          <p:nvPr/>
        </p:nvSpPr>
        <p:spPr>
          <a:xfrm rot="0">
            <a:off x="1722654" y="157463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881322" y="4429132"/>
            <a:ext cx="14150055" cy="1627256"/>
          </a:xfrm>
          <a:custGeom>
            <a:avLst/>
            <a:gdLst/>
            <a:ahLst/>
            <a:cxnLst/>
            <a:rect r="r" b="b" t="t" l="l"/>
            <a:pathLst>
              <a:path h="1627256" w="14150055">
                <a:moveTo>
                  <a:pt x="0" y="0"/>
                </a:moveTo>
                <a:lnTo>
                  <a:pt x="14150055" y="0"/>
                </a:lnTo>
                <a:lnTo>
                  <a:pt x="14150055" y="1627257"/>
                </a:lnTo>
                <a:lnTo>
                  <a:pt x="0" y="1627257"/>
                </a:lnTo>
                <a:lnTo>
                  <a:pt x="0" y="0"/>
                </a:lnTo>
                <a:close/>
              </a:path>
            </a:pathLst>
          </a:custGeom>
          <a:blipFill>
            <a:blip r:embed="rId6"/>
            <a:stretch>
              <a:fillRect l="0" t="0" r="0" b="0"/>
            </a:stretch>
          </a:blipFill>
        </p:spPr>
      </p:sp>
      <p:sp>
        <p:nvSpPr>
          <p:cNvPr name="TextBox 9" id="9"/>
          <p:cNvSpPr txBox="true"/>
          <p:nvPr/>
        </p:nvSpPr>
        <p:spPr>
          <a:xfrm rot="0">
            <a:off x="3035360" y="3041436"/>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2. Memasukkan Data</a:t>
            </a:r>
          </a:p>
        </p:txBody>
      </p:sp>
      <p:sp>
        <p:nvSpPr>
          <p:cNvPr name="TextBox 10" id="10"/>
          <p:cNvSpPr txBox="true"/>
          <p:nvPr/>
        </p:nvSpPr>
        <p:spPr>
          <a:xfrm rot="0">
            <a:off x="1722654" y="157463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031002" y="4429132"/>
            <a:ext cx="16256998" cy="3373327"/>
          </a:xfrm>
          <a:custGeom>
            <a:avLst/>
            <a:gdLst/>
            <a:ahLst/>
            <a:cxnLst/>
            <a:rect r="r" b="b" t="t" l="l"/>
            <a:pathLst>
              <a:path h="3373327" w="16256998">
                <a:moveTo>
                  <a:pt x="0" y="0"/>
                </a:moveTo>
                <a:lnTo>
                  <a:pt x="16256998" y="0"/>
                </a:lnTo>
                <a:lnTo>
                  <a:pt x="16256998" y="3373327"/>
                </a:lnTo>
                <a:lnTo>
                  <a:pt x="0" y="3373327"/>
                </a:lnTo>
                <a:lnTo>
                  <a:pt x="0" y="0"/>
                </a:lnTo>
                <a:close/>
              </a:path>
            </a:pathLst>
          </a:custGeom>
          <a:blipFill>
            <a:blip r:embed="rId6"/>
            <a:stretch>
              <a:fillRect l="0" t="0" r="0" b="0"/>
            </a:stretch>
          </a:blipFill>
        </p:spPr>
      </p:sp>
      <p:sp>
        <p:nvSpPr>
          <p:cNvPr name="TextBox 9" id="9"/>
          <p:cNvSpPr txBox="true"/>
          <p:nvPr/>
        </p:nvSpPr>
        <p:spPr>
          <a:xfrm rot="0">
            <a:off x="3035360" y="3041436"/>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3.  Memberi nama kolom</a:t>
            </a:r>
          </a:p>
        </p:txBody>
      </p:sp>
      <p:sp>
        <p:nvSpPr>
          <p:cNvPr name="TextBox 10" id="10"/>
          <p:cNvSpPr txBox="true"/>
          <p:nvPr/>
        </p:nvSpPr>
        <p:spPr>
          <a:xfrm rot="0">
            <a:off x="1722654" y="157463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199401" y="2761969"/>
            <a:ext cx="12691220" cy="2458924"/>
          </a:xfrm>
          <a:custGeom>
            <a:avLst/>
            <a:gdLst/>
            <a:ahLst/>
            <a:cxnLst/>
            <a:rect r="r" b="b" t="t" l="l"/>
            <a:pathLst>
              <a:path h="2458924" w="12691220">
                <a:moveTo>
                  <a:pt x="0" y="0"/>
                </a:moveTo>
                <a:lnTo>
                  <a:pt x="12691220" y="0"/>
                </a:lnTo>
                <a:lnTo>
                  <a:pt x="12691220" y="2458924"/>
                </a:lnTo>
                <a:lnTo>
                  <a:pt x="0" y="2458924"/>
                </a:lnTo>
                <a:lnTo>
                  <a:pt x="0" y="0"/>
                </a:lnTo>
                <a:close/>
              </a:path>
            </a:pathLst>
          </a:custGeom>
          <a:blipFill>
            <a:blip r:embed="rId6"/>
            <a:stretch>
              <a:fillRect l="0" t="0" r="0" b="0"/>
            </a:stretch>
          </a:blipFill>
        </p:spPr>
      </p:sp>
      <p:sp>
        <p:nvSpPr>
          <p:cNvPr name="Freeform 9" id="9"/>
          <p:cNvSpPr/>
          <p:nvPr/>
        </p:nvSpPr>
        <p:spPr>
          <a:xfrm flipH="false" flipV="false" rot="0">
            <a:off x="2199401" y="5100026"/>
            <a:ext cx="11301259" cy="4958427"/>
          </a:xfrm>
          <a:custGeom>
            <a:avLst/>
            <a:gdLst/>
            <a:ahLst/>
            <a:cxnLst/>
            <a:rect r="r" b="b" t="t" l="l"/>
            <a:pathLst>
              <a:path h="4958427" w="11301259">
                <a:moveTo>
                  <a:pt x="0" y="0"/>
                </a:moveTo>
                <a:lnTo>
                  <a:pt x="11301259" y="0"/>
                </a:lnTo>
                <a:lnTo>
                  <a:pt x="11301259" y="4958427"/>
                </a:lnTo>
                <a:lnTo>
                  <a:pt x="0" y="4958427"/>
                </a:lnTo>
                <a:lnTo>
                  <a:pt x="0" y="0"/>
                </a:lnTo>
                <a:close/>
              </a:path>
            </a:pathLst>
          </a:custGeom>
          <a:blipFill>
            <a:blip r:embed="rId7"/>
            <a:stretch>
              <a:fillRect l="0" t="0" r="0" b="0"/>
            </a:stretch>
          </a:blipFill>
        </p:spPr>
      </p:sp>
      <p:sp>
        <p:nvSpPr>
          <p:cNvPr name="TextBox 10" id="10"/>
          <p:cNvSpPr txBox="true"/>
          <p:nvPr/>
        </p:nvSpPr>
        <p:spPr>
          <a:xfrm rot="0">
            <a:off x="2002270" y="1817995"/>
            <a:ext cx="13085482" cy="836295"/>
          </a:xfrm>
          <a:prstGeom prst="rect">
            <a:avLst/>
          </a:prstGeom>
        </p:spPr>
        <p:txBody>
          <a:bodyPr anchor="t" rtlCol="false" tIns="0" lIns="0" bIns="0" rIns="0">
            <a:spAutoFit/>
          </a:bodyPr>
          <a:lstStyle/>
          <a:p>
            <a:pPr algn="l">
              <a:lnSpc>
                <a:spcPts val="5880"/>
              </a:lnSpc>
              <a:spcBef>
                <a:spcPct val="0"/>
              </a:spcBef>
            </a:pPr>
            <a:r>
              <a:rPr lang="en-US" b="true" sz="4200">
                <a:solidFill>
                  <a:srgbClr val="AA8E6B"/>
                </a:solidFill>
                <a:latin typeface="Agrandir Bold"/>
                <a:ea typeface="Agrandir Bold"/>
                <a:cs typeface="Agrandir Bold"/>
                <a:sym typeface="Agrandir Bold"/>
              </a:rPr>
              <a:t>4. Melakukan Data Cleaning</a:t>
            </a:r>
          </a:p>
        </p:txBody>
      </p:sp>
      <p:sp>
        <p:nvSpPr>
          <p:cNvPr name="TextBox 11" id="11"/>
          <p:cNvSpPr txBox="true"/>
          <p:nvPr/>
        </p:nvSpPr>
        <p:spPr>
          <a:xfrm rot="0">
            <a:off x="0" y="579564"/>
            <a:ext cx="11111943"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IMPLEMENTASI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DAGZPB7rpWg</dc:identifier>
  <dcterms:modified xsi:type="dcterms:W3CDTF">2011-08-01T06:04:30Z</dcterms:modified>
  <cp:revision>1</cp:revision>
  <dc:title>Tugas NLP</dc:title>
</cp:coreProperties>
</file>